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Nunito"/>
      <p:regular r:id="rId37"/>
      <p:bold r:id="rId38"/>
      <p:italic r:id="rId39"/>
      <p:boldItalic r:id="rId40"/>
    </p:embeddedFont>
    <p:embeddedFont>
      <p:font typeface="Maven Pro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Italic.fntdata"/><Relationship Id="rId20" Type="http://schemas.openxmlformats.org/officeDocument/2006/relationships/slide" Target="slides/slide15.xml"/><Relationship Id="rId42" Type="http://schemas.openxmlformats.org/officeDocument/2006/relationships/font" Target="fonts/MavenPro-bold.fntdata"/><Relationship Id="rId41" Type="http://schemas.openxmlformats.org/officeDocument/2006/relationships/font" Target="fonts/MavenPro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Nunito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Nunito-italic.fntdata"/><Relationship Id="rId16" Type="http://schemas.openxmlformats.org/officeDocument/2006/relationships/slide" Target="slides/slide11.xml"/><Relationship Id="rId38" Type="http://schemas.openxmlformats.org/officeDocument/2006/relationships/font" Target="fonts/Nuni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a6c61a8e0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a6c61a8e0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a6c61a8e0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a6c61a8e0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a6c61a8e0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a6c61a8e0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603e947da6_0_2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603e947da6_0_2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a6c61a8e0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a6c61a8e0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a6c61a8e0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a6c61a8e0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a6c61a8e0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a6c61a8e0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603e947da6_0_2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603e947da6_0_2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a6c61a8e0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a6c61a8e0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a6c61a8e0e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a6c61a8e0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603e947da6_0_2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603e947da6_0_2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603e947da6_0_2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603e947da6_0_2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a6c61a8e0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a6c61a8e0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a6c61a8e0e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a6c61a8e0e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603e947da6_0_2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603e947da6_0_2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603e947da6_0_2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603e947da6_0_2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a6c61a8e0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a6c61a8e0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a6c61a8e0e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a6c61a8e0e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a6c61a8e0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a6c61a8e0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a6c61a8e0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a6c61a8e0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a6c61a8e0e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a6c61a8e0e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a6c61a8e0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a6c61a8e0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a6c61a8e0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a6c61a8e0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603e947da6_0_2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603e947da6_0_2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a6c61a8e0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a6c61a8e0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a6c61a8e0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a6c61a8e0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603e947da6_0_2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603e947da6_0_2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a6c61a8e0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a6c61a8e0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a6c61a8e0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a6c61a8e0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603e947da6_0_2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603e947da6_0_2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trello.com/w/cisc4900vc1brichardpark/home" TargetMode="External"/><Relationship Id="rId4" Type="http://schemas.openxmlformats.org/officeDocument/2006/relationships/hyperlink" Target="https://github.com/rsjpark/A_Keyboard_For_Me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674000" y="312225"/>
            <a:ext cx="440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Keyboard For Me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749000" y="1580925"/>
            <a:ext cx="4255500" cy="17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CISC 4900 Project by Richard Park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3"/>
          <p:cNvSpPr txBox="1"/>
          <p:nvPr/>
        </p:nvSpPr>
        <p:spPr>
          <a:xfrm>
            <a:off x="549550" y="2185125"/>
            <a:ext cx="5269500" cy="19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Trello: </a:t>
            </a: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https://trello.com/w/cisc4900vc1brichardpark/home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Github: </a:t>
            </a: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https://github.com/rsjpark/A_Keyboard_For_Me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Design (cont.)</a:t>
            </a:r>
            <a:endParaRPr/>
          </a:p>
        </p:txBody>
      </p:sp>
      <p:sp>
        <p:nvSpPr>
          <p:cNvPr id="338" name="Google Shape;338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</a:t>
            </a: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My original plan was to go and order the pcb I had by Demo 1 as the safety/working exercise pcb.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…I couldn’t send it in for production. It was too messy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decided to just start working on the integrated pcb and have that ordered within a few weeks.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It turned out to be too hard of a task. I was reading documentation on all of the extra parts needed that was already included in the development board.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was </a:t>
            </a:r>
            <a:r>
              <a:rPr lang="en"/>
              <a:t>working</a:t>
            </a:r>
            <a:r>
              <a:rPr lang="en"/>
              <a:t> on learning up on crystals/oscillators that were necessary due to the usb’s strict protocols on timing, but realized I was running out of time.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Design (cont.)</a:t>
            </a:r>
            <a:endParaRPr/>
          </a:p>
        </p:txBody>
      </p:sp>
      <p:sp>
        <p:nvSpPr>
          <p:cNvPr id="344" name="Google Shape;344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decided that with the new stuff that I learned along the way, I needed to get the kb2040 pcb redone and out for production.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This still took around 2 weeks as I was still having troubles with routing and trying to troubleshoot the errors showing up in the drc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Eventually with trial and error of redefining the pins on the dev board I was able to get it to a place where I could send it in for production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Design (cont.)</a:t>
            </a:r>
            <a:endParaRPr/>
          </a:p>
        </p:txBody>
      </p:sp>
      <p:pic>
        <p:nvPicPr>
          <p:cNvPr id="350" name="Google Shape;3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5363"/>
            <a:ext cx="4481824" cy="2512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1825" y="1315363"/>
            <a:ext cx="4705560" cy="2512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24"/>
          <p:cNvSpPr txBox="1"/>
          <p:nvPr/>
        </p:nvSpPr>
        <p:spPr>
          <a:xfrm>
            <a:off x="4211300" y="2673375"/>
            <a:ext cx="1581000" cy="9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VS</a:t>
            </a:r>
            <a:endParaRPr b="1" sz="22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3" name="Google Shape;353;p24"/>
          <p:cNvSpPr txBox="1"/>
          <p:nvPr/>
        </p:nvSpPr>
        <p:spPr>
          <a:xfrm>
            <a:off x="382713" y="3889950"/>
            <a:ext cx="3716400" cy="9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Original pcb that I nearly submitted before I cancelled the quote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4" name="Google Shape;354;p24"/>
          <p:cNvSpPr txBox="1"/>
          <p:nvPr/>
        </p:nvSpPr>
        <p:spPr>
          <a:xfrm>
            <a:off x="5002050" y="3956700"/>
            <a:ext cx="3665100" cy="8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Final pcb design that was sent for manufacturing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Manufacturing	</a:t>
            </a:r>
            <a:endParaRPr/>
          </a:p>
        </p:txBody>
      </p:sp>
      <p:sp>
        <p:nvSpPr>
          <p:cNvPr id="360" name="Google Shape;360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Currently I have the devkit version of the pcb going through a manual quote because the autoquoter was having issues. I hope to hear back from them in a few days.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While that pcb is being quoted and sent for production, I will be continuing on working on the integrated pcb, making the devkit pcb a backup in case something goes wrong or I don’t have enough time.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Side note for the case, I saw that jlc has 3d printing and material milling services as well, so if all goes well and the price is reasonable I might check out their options.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Milled polycarbonate or abs seems like a very interesting option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Manufacturing (cont.)	</a:t>
            </a:r>
            <a:endParaRPr/>
          </a:p>
        </p:txBody>
      </p:sp>
      <p:sp>
        <p:nvSpPr>
          <p:cNvPr id="366" name="Google Shape;366;p26"/>
          <p:cNvSpPr txBox="1"/>
          <p:nvPr>
            <p:ph idx="1" type="body"/>
          </p:nvPr>
        </p:nvSpPr>
        <p:spPr>
          <a:xfrm>
            <a:off x="1303800" y="1990050"/>
            <a:ext cx="6412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</a:t>
            </a: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ordering process came with its own hiccups.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Many of the scripts that were used to create a BOM and the centroid	 files for jlc were not working and it took a bit of work to troubleshoot 	the errors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Those files were eventually created and sent for quoting, and in 		a few days I received a notice from jlc that there was an issue with 		  my order in which I had chosen parts (surface mount diode) that 		did not work with the footprint that I had placed on my pcb 			(through holes for tht diodes)...</a:t>
            </a:r>
            <a:endParaRPr/>
          </a:p>
        </p:txBody>
      </p:sp>
      <p:pic>
        <p:nvPicPr>
          <p:cNvPr id="367" name="Google Shape;3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251" y="2612825"/>
            <a:ext cx="2000751" cy="275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Manufacturing (cont.)	</a:t>
            </a:r>
            <a:endParaRPr/>
          </a:p>
        </p:txBody>
      </p:sp>
      <p:sp>
        <p:nvSpPr>
          <p:cNvPr id="373" name="Google Shape;373;p2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After some back and forth emails, I had decided that it would be easier to order and solder the diodes myself, rather than replace the footprints due to the rotation/positioning of my footprints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They cancelled the assembly and proceeded with the order (which also had the plate in it)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After receiving the parts in hand, everything looked great, which was a relief since their integrated gerber viewer was showing some wonky things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Manufacturing (cont.)	</a:t>
            </a:r>
            <a:endParaRPr/>
          </a:p>
        </p:txBody>
      </p:sp>
      <p:pic>
        <p:nvPicPr>
          <p:cNvPr id="379" name="Google Shape;3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25" y="763825"/>
            <a:ext cx="9096276" cy="437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28"/>
          <p:cNvSpPr txBox="1"/>
          <p:nvPr/>
        </p:nvSpPr>
        <p:spPr>
          <a:xfrm>
            <a:off x="4858075" y="3843775"/>
            <a:ext cx="4178400" cy="29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The gerber straight up just shows a green rectangle </a:t>
            </a:r>
            <a:endParaRPr sz="13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Plate Design</a:t>
            </a:r>
            <a:endParaRPr/>
          </a:p>
        </p:txBody>
      </p:sp>
      <p:sp>
        <p:nvSpPr>
          <p:cNvPr id="386" name="Google Shape;386;p2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Plans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Create plates based off of pcb and case designs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Create them while waiting for pcb manufacturing and case prototyping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Not much has changed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Design follows the case design, so once the mounting worries are sorted out, should be easy enough to create a plate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Plate Design (cont.)</a:t>
            </a:r>
            <a:endParaRPr/>
          </a:p>
        </p:txBody>
      </p:sp>
      <p:sp>
        <p:nvSpPr>
          <p:cNvPr id="392" name="Google Shape;392;p3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</a:t>
            </a: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plate design portion was rather simple, and just took a few hours of playing </a:t>
            </a:r>
            <a:r>
              <a:rPr lang="en"/>
              <a:t>around</a:t>
            </a:r>
            <a:r>
              <a:rPr lang="en"/>
              <a:t> with the pcb kicad files and some lines/filleting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was able to use the dimensions of the plate to base my case dimensions off of as mentioned before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Plate Design (cont.)</a:t>
            </a:r>
            <a:endParaRPr/>
          </a:p>
        </p:txBody>
      </p:sp>
      <p:pic>
        <p:nvPicPr>
          <p:cNvPr id="398" name="Google Shape;39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66925" y="1908525"/>
            <a:ext cx="4734899" cy="291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9550" y="1908525"/>
            <a:ext cx="5168862" cy="291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Design</a:t>
            </a:r>
            <a:endParaRPr/>
          </a:p>
        </p:txBody>
      </p:sp>
      <p:sp>
        <p:nvSpPr>
          <p:cNvPr id="285" name="Google Shape;285;p14"/>
          <p:cNvSpPr txBox="1"/>
          <p:nvPr>
            <p:ph idx="1" type="body"/>
          </p:nvPr>
        </p:nvSpPr>
        <p:spPr>
          <a:xfrm>
            <a:off x="1303800" y="1547250"/>
            <a:ext cx="7030500" cy="29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Plans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had wanted to do a simple </a:t>
            </a:r>
            <a:r>
              <a:rPr lang="en"/>
              <a:t>no frills case, that would be simple to print/manufacture and wouldn’t take up a bulk of my time.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Many of my hours were spent trying to get measurements for all of the aspects of the case, especially ones that I had not originally thought about.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At the moment I have 4 case designs that I’m slightly iterating on, with 2 of them being one that I feel will make the final cut.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am still figuring out final decisions, as I hadn’t thought of specifics like, where the mounting holes should be since this case won’t be a single rectangle.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am hoping for a minimal amount of mounting holes so I will continue to iterate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Plate Manufacturing	</a:t>
            </a:r>
            <a:endParaRPr/>
          </a:p>
        </p:txBody>
      </p:sp>
      <p:sp>
        <p:nvSpPr>
          <p:cNvPr id="405" name="Google Shape;405;p3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Waiting on final case design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Still the same plans as talked about in the demo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Plate Manufacturing (cont.)</a:t>
            </a:r>
            <a:endParaRPr/>
          </a:p>
        </p:txBody>
      </p:sp>
      <p:sp>
        <p:nvSpPr>
          <p:cNvPr id="411" name="Google Shape;411;p3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</a:t>
            </a: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Sent in files for manufacturing along with pcb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Nothing went wrong in this department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Plate Manufacturing (cont.)</a:t>
            </a:r>
            <a:endParaRPr/>
          </a:p>
        </p:txBody>
      </p:sp>
      <p:pic>
        <p:nvPicPr>
          <p:cNvPr id="417" name="Google Shape;41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Layout Creation	</a:t>
            </a:r>
            <a:endParaRPr/>
          </a:p>
        </p:txBody>
      </p:sp>
      <p:sp>
        <p:nvSpPr>
          <p:cNvPr id="423" name="Google Shape;423;p3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Layout has been finalized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Layers have been organized in google sheets so that it won’t be a headache when creating a firmware for it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Firmware creation	</a:t>
            </a:r>
            <a:endParaRPr/>
          </a:p>
        </p:txBody>
      </p:sp>
      <p:sp>
        <p:nvSpPr>
          <p:cNvPr id="429" name="Google Shape;429;p3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Have not started working on firmware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Firmware creation	(cont.)</a:t>
            </a:r>
            <a:endParaRPr/>
          </a:p>
        </p:txBody>
      </p:sp>
      <p:sp>
        <p:nvSpPr>
          <p:cNvPr id="435" name="Google Shape;435;p3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</a:t>
            </a: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Firmware creation was pretty straightforward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Reading the QMK documentation and looking at examples of other qmk keyboard firmwares made it pretty clear what I needed/wanted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After I implemented my layout I had some errors in compiling my firmware with qmk msys and chalked it up to some mistakes and decided to chip at it over time.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After some time I realized that nothing I was trying was working, and after some research and asking around I realized that in order to create your own keyboard/firmware and get it compiled in qmk you need to submit a pull request towards the main branch and get it accepted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Firmware creation	(cont.)</a:t>
            </a:r>
            <a:endParaRPr/>
          </a:p>
        </p:txBody>
      </p:sp>
      <p:sp>
        <p:nvSpPr>
          <p:cNvPr id="441" name="Google Shape;441;p3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Demo 1 Timeline</a:t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This was an issue as I thought that the firmware side of things was pretty much nearly done</a:t>
            </a:r>
            <a:endParaRPr/>
          </a:p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 did more digging and found 2 possible solutions. </a:t>
            </a:r>
            <a:endParaRPr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Compile the firmware with the pico-sdk rather than qmk</a:t>
            </a:r>
            <a:endParaRPr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Try out a hack where you use an already accepted keyboard’s files and insert your own and try to compile it</a:t>
            </a:r>
            <a:endParaRPr/>
          </a:p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At this point I didn’t have enough time to learn building firmware that wasn’t from QMK, and my  jlc orders were still not in hand</a:t>
            </a:r>
            <a:endParaRPr/>
          </a:p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 decided to go through the list of keyboards in the list until I found a keyboard that was similar to mine and decided insert my files and compile my firmware as if it was that keyboard</a:t>
            </a:r>
            <a:endParaRPr/>
          </a:p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 chose the reviung39 because it looked similar to my board, but it turned out that they were created very differently. </a:t>
            </a:r>
            <a:endParaRPr/>
          </a:p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There was quite a bit of troubleshooting that took a few weeks, but I eventually was able to compile my firmware and got the uf2 file that I needed to flash my rp2040/kb2040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Assembly</a:t>
            </a:r>
            <a:endParaRPr/>
          </a:p>
        </p:txBody>
      </p:sp>
      <p:sp>
        <p:nvSpPr>
          <p:cNvPr id="447" name="Google Shape;447;p3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This was when I started testing my board since I had put the firmware into the kb2040 already in advance.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It was not pretty. The keytester was showing up random keys and mostly no keypresses.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After some troubleshooting I decided to just solder in the switches and try to get a complete look of the build</a:t>
            </a:r>
            <a:r>
              <a:rPr lang="en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screws threaded themselves well and at least the physical build was complete. Although I am looking to sand the usb port down a few mm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took out the pcb from the case and have been troubleshooting since.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was able to get to this point where many of the keys are still not registering correctly.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am trying to work until the very end, but cannot determine where the issues lie. I’m wondering if it’s a combination of both issues in the firmware and hardware/assembly.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Assembly</a:t>
            </a:r>
            <a:endParaRPr/>
          </a:p>
        </p:txBody>
      </p:sp>
      <p:pic>
        <p:nvPicPr>
          <p:cNvPr id="453" name="Google Shape;45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oogle Shape;4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850" y="38100"/>
            <a:ext cx="6756398" cy="5067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Design (cont.)</a:t>
            </a:r>
            <a:endParaRPr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303800" y="1547250"/>
            <a:ext cx="7030500" cy="29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After all of those designs, I had to scrap them due to pcb issues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Having to accommodate the development board rather than just the mcu meant that I would have to change up dimensions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There would need to be a thicker                                   					bottom for a taller cutout, and since								the dev board takes quite a bit of space, 								I needed to make the gap between 								halves larger</a:t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8350" y="2663124"/>
            <a:ext cx="4465649" cy="217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75" y="0"/>
            <a:ext cx="824205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Thoughts	</a:t>
            </a:r>
            <a:endParaRPr/>
          </a:p>
        </p:txBody>
      </p:sp>
      <p:sp>
        <p:nvSpPr>
          <p:cNvPr id="469" name="Google Shape;469;p4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In the end I do not have a fully functional working product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 feel like I’m very close and will continue working this out until I have a fully functional build, 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This project was a great experience in all of the issues that could arise when I create my next design.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 think finishing this out will give me even better insight that I can carry along with me. 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Although this was very stressful (lol) I am very happy to have dove into the deep end to get me rolling on electrical components and 3d modeling.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 retrospect, I think treating this project as both a learning/getting experience, as well as trying to fulfill a goal of satisfying my ergonomic needs was way too much.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 believe starting out with a smaller perhaps 4-key test board, finalizing it, then moving onto a slightly more complicated, but still normal board would have really made things fall better into schedule.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Design (cont.)</a:t>
            </a:r>
            <a:endParaRPr/>
          </a:p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1303800" y="1547250"/>
            <a:ext cx="7030500" cy="29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decided to wait until my pcb was finalized and until I could get all of the dimensions (pcb, plate, development board, pin headers)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This step took quite a while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Design (cont.)</a:t>
            </a:r>
            <a:endParaRPr/>
          </a:p>
        </p:txBody>
      </p:sp>
      <p:sp>
        <p:nvSpPr>
          <p:cNvPr id="304" name="Google Shape;304;p17"/>
          <p:cNvSpPr txBox="1"/>
          <p:nvPr>
            <p:ph idx="1" type="body"/>
          </p:nvPr>
        </p:nvSpPr>
        <p:spPr>
          <a:xfrm>
            <a:off x="1303800" y="1526725"/>
            <a:ext cx="3155400" cy="36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dimensions were given by creating an object in kicad that traced the dimensions of the plate and then imported as a step file into fusion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After some hard fought tinkering the case came into its own</a:t>
            </a:r>
            <a:endParaRPr/>
          </a:p>
        </p:txBody>
      </p:sp>
      <p:pic>
        <p:nvPicPr>
          <p:cNvPr id="305" name="Google Shape;3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875" y="1672836"/>
            <a:ext cx="4500125" cy="2442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Manufacturing		</a:t>
            </a:r>
            <a:endParaRPr/>
          </a:p>
        </p:txBody>
      </p:sp>
      <p:sp>
        <p:nvSpPr>
          <p:cNvPr id="311" name="Google Shape;311;p18"/>
          <p:cNvSpPr txBox="1"/>
          <p:nvPr>
            <p:ph idx="1" type="body"/>
          </p:nvPr>
        </p:nvSpPr>
        <p:spPr>
          <a:xfrm>
            <a:off x="1303800" y="1990050"/>
            <a:ext cx="3946800" cy="31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Waiting on deciding an overall case design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At the moment, version 3 is a front runner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One issue with these cases are that their width being ~260mm makes it not fit on small to medium size printer beds.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have some recommendations for 3d printing services if the ones available near me are not of adequate size, as I’d rather not make a 2 piece case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1212" y="1044100"/>
            <a:ext cx="3730925" cy="202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7625" y="3174975"/>
            <a:ext cx="3738106" cy="202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Manufacturing (cont.)	</a:t>
            </a:r>
            <a:endParaRPr/>
          </a:p>
        </p:txBody>
      </p:sp>
      <p:sp>
        <p:nvSpPr>
          <p:cNvPr id="319" name="Google Shape;319;p19"/>
          <p:cNvSpPr txBox="1"/>
          <p:nvPr>
            <p:ph idx="1" type="body"/>
          </p:nvPr>
        </p:nvSpPr>
        <p:spPr>
          <a:xfrm>
            <a:off x="1303800" y="1990050"/>
            <a:ext cx="6829200" cy="31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</a:t>
            </a: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had originally planned to go to the Queens Library in Queensbridge to attempt to print the case, but was not able to due to availability.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chose to just make another order through jlc and sent in my files for printing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Although I had created with tolerances in mind, the prints were very good, and made the 1mm edge tolerance I measured with look like the Grand Canyon when the plate was screwed 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Manufacturing (cont.)	</a:t>
            </a:r>
            <a:endParaRPr/>
          </a:p>
        </p:txBody>
      </p: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33113"/>
            <a:ext cx="2743728" cy="408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6501" y="1153650"/>
            <a:ext cx="3035351" cy="404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Design</a:t>
            </a:r>
            <a:endParaRPr/>
          </a:p>
        </p:txBody>
      </p:sp>
      <p:sp>
        <p:nvSpPr>
          <p:cNvPr id="332" name="Google Shape;332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Plans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Create an integrated pcb (simple as that)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Demo 1 Timeline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As presented in the demo, I had finished up the pcb with rp2040/kb2040 devboard.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As I wait on production, I am working on a whole new revision that is an integrated pcb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